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tags/tag29.xml" ContentType="application/vnd.openxmlformats-officedocument.presentationml.tag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8" r:id="rId5"/>
    <p:sldId id="262" r:id="rId6"/>
    <p:sldId id="275" r:id="rId7"/>
    <p:sldId id="269" r:id="rId8"/>
    <p:sldId id="264" r:id="rId9"/>
    <p:sldId id="265" r:id="rId10"/>
    <p:sldId id="272" r:id="rId11"/>
    <p:sldId id="273" r:id="rId12"/>
    <p:sldId id="267" r:id="rId13"/>
    <p:sldId id="276" r:id="rId14"/>
    <p:sldId id="271" r:id="rId15"/>
    <p:sldId id="274"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69"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2298301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2385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52187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CA" smtClean="0"/>
              <a:t>Cliquez et modifiez le titre</a:t>
            </a:r>
            <a:endParaRPr lang="fr-FR"/>
          </a:p>
        </p:txBody>
      </p:sp>
      <p:sp>
        <p:nvSpPr>
          <p:cNvPr id="3" name="Espace réservé du texte 2"/>
          <p:cNvSpPr>
            <a:spLocks noGrp="1"/>
          </p:cNvSpPr>
          <p:nvPr>
            <p:ph type="body" sz="half" idx="1"/>
          </p:nvPr>
        </p:nvSpPr>
        <p:spPr>
          <a:xfrm>
            <a:off x="685800" y="1981200"/>
            <a:ext cx="77724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685800" y="4114800"/>
            <a:ext cx="77724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91FE2E14-EE06-B645-9FB6-0025B88E5997}"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91882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Espace réservé de la date 3"/>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89637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e la date 4"/>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48782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7" name="Espace réservé de la date 6"/>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87871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e la date 2"/>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360949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166639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304220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p>
            <a:fld id="{6D769A15-4952-454B-B6E8-C87366B7553E}" type="datetimeFigureOut">
              <a:rPr lang="fr-FR" smtClean="0"/>
              <a:pPr/>
              <a:t>10/10/2014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299549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69A15-4952-454B-B6E8-C87366B7553E}" type="datetimeFigureOut">
              <a:rPr lang="fr-FR" smtClean="0"/>
              <a:pPr/>
              <a:t>10/10/2014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EC90E-1836-394D-B091-F9FB56213FD2}" type="slidenum">
              <a:rPr lang="fr-FR" smtClean="0"/>
              <a:pPr/>
              <a:t>‹#›</a:t>
            </a:fld>
            <a:endParaRPr lang="fr-FR"/>
          </a:p>
        </p:txBody>
      </p:sp>
    </p:spTree>
    <p:extLst>
      <p:ext uri="{BB962C8B-B14F-4D97-AF65-F5344CB8AC3E}">
        <p14:creationId xmlns="" xmlns:p14="http://schemas.microsoft.com/office/powerpoint/2010/main" xmlns:mv="urn:schemas-microsoft-com:mac:vml" xmlns:mc="http://schemas.openxmlformats.org/markup-compatibility/2006" val="37538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3.jpeg"/><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a:xfrm>
            <a:off x="685800" y="838199"/>
            <a:ext cx="7924800" cy="2076775"/>
          </a:xfrm>
        </p:spPr>
        <p:txBody>
          <a:bodyPr>
            <a:noAutofit/>
          </a:bodyPr>
          <a:lstStyle/>
          <a:p>
            <a:r>
              <a:rPr lang="fr-FR" sz="2800" b="1" dirty="0" smtClean="0"/>
              <a:t>L’Organisation du Traité de l’Atlantique Nord (OTAN) et la crise en Ukraine</a:t>
            </a:r>
            <a:r>
              <a:rPr lang="fr-FR" sz="2800" b="1" dirty="0"/>
              <a:t/>
            </a:r>
            <a:br>
              <a:rPr lang="fr-FR" sz="2800" b="1" dirty="0"/>
            </a:br>
            <a:r>
              <a:rPr lang="fr-FR" sz="2800" b="1" dirty="0" smtClean="0"/>
              <a:t/>
            </a:r>
            <a:br>
              <a:rPr lang="fr-FR" sz="2800" b="1" dirty="0" smtClean="0"/>
            </a:br>
            <a:r>
              <a:rPr lang="fr-FR" sz="2800" dirty="0" smtClean="0"/>
              <a:t>Montréal, 8</a:t>
            </a:r>
            <a:r>
              <a:rPr lang="en-CA" sz="2800" dirty="0" smtClean="0"/>
              <a:t> </a:t>
            </a:r>
            <a:r>
              <a:rPr lang="en-CA" sz="2800" dirty="0" err="1" smtClean="0"/>
              <a:t>octobre</a:t>
            </a:r>
            <a:r>
              <a:rPr lang="en-CA" sz="2800" dirty="0" smtClean="0"/>
              <a:t> 2014</a:t>
            </a:r>
            <a:r>
              <a:rPr lang="en-CA" sz="2800" baseline="30000" dirty="0" smtClean="0"/>
              <a:t> </a:t>
            </a:r>
            <a:endParaRPr lang="en-CA" sz="2800" dirty="0" smtClean="0">
              <a:solidFill>
                <a:schemeClr val="tx1"/>
              </a:solidFill>
              <a:latin typeface="Arial Black" pitchFamily="-65" charset="0"/>
              <a:ea typeface="Arial Black" pitchFamily="-65" charset="0"/>
              <a:cs typeface="Arial Black" pitchFamily="-65" charset="0"/>
            </a:endParaRPr>
          </a:p>
        </p:txBody>
      </p:sp>
      <p:sp>
        <p:nvSpPr>
          <p:cNvPr id="16387" name="Rectangle 3"/>
          <p:cNvSpPr>
            <a:spLocks noGrp="1" noChangeArrowheads="1"/>
          </p:cNvSpPr>
          <p:nvPr>
            <p:ph type="body" sz="half" idx="1"/>
            <p:custDataLst>
              <p:tags r:id="rId2"/>
            </p:custDataLst>
          </p:nvPr>
        </p:nvSpPr>
        <p:spPr>
          <a:xfrm>
            <a:off x="838200" y="2425737"/>
            <a:ext cx="7772400" cy="2241223"/>
          </a:xfrm>
        </p:spPr>
        <p:txBody>
          <a:bodyPr anchor="ctr">
            <a:normAutofit/>
          </a:bodyPr>
          <a:lstStyle/>
          <a:p>
            <a:pPr algn="ctr" eaLnBrk="1" hangingPunct="1">
              <a:lnSpc>
                <a:spcPct val="90000"/>
              </a:lnSpc>
              <a:buFontTx/>
              <a:buNone/>
            </a:pPr>
            <a:r>
              <a:rPr lang="en-US" sz="2400" dirty="0" smtClean="0">
                <a:latin typeface="Arial Black" pitchFamily="-65" charset="0"/>
              </a:rPr>
              <a:t> </a:t>
            </a:r>
          </a:p>
          <a:p>
            <a:pPr algn="ctr" eaLnBrk="1" hangingPunct="1">
              <a:lnSpc>
                <a:spcPct val="90000"/>
              </a:lnSpc>
              <a:buFontTx/>
              <a:buNone/>
            </a:pPr>
            <a:endParaRPr lang="en-US" sz="2000" dirty="0" smtClean="0">
              <a:latin typeface="Arial Black" pitchFamily="-65" charset="0"/>
            </a:endParaRPr>
          </a:p>
          <a:p>
            <a:pPr algn="ctr">
              <a:lnSpc>
                <a:spcPct val="90000"/>
              </a:lnSpc>
              <a:buNone/>
            </a:pPr>
            <a:r>
              <a:rPr lang="en-US" sz="2000" dirty="0" smtClean="0">
                <a:latin typeface="Arial Black" pitchFamily="-65" charset="0"/>
              </a:rPr>
              <a:t>Pr. Stéphane Roussel</a:t>
            </a:r>
          </a:p>
          <a:p>
            <a:pPr algn="ctr" eaLnBrk="1" hangingPunct="1">
              <a:lnSpc>
                <a:spcPct val="90000"/>
              </a:lnSpc>
              <a:buFontTx/>
              <a:buNone/>
            </a:pPr>
            <a:endParaRPr lang="en-CA" sz="1800" b="1" dirty="0" smtClean="0"/>
          </a:p>
          <a:p>
            <a:pPr algn="ctr" eaLnBrk="1" hangingPunct="1">
              <a:lnSpc>
                <a:spcPct val="90000"/>
              </a:lnSpc>
              <a:buFontTx/>
              <a:buNone/>
            </a:pPr>
            <a:r>
              <a:rPr lang="en-US" sz="1800" dirty="0" smtClean="0">
                <a:latin typeface="Arial Black" pitchFamily="-65" charset="0"/>
              </a:rPr>
              <a:t>Ecole nationale d’Administration publique (Montreal)</a:t>
            </a:r>
          </a:p>
          <a:p>
            <a:pPr algn="ctr" eaLnBrk="1" hangingPunct="1">
              <a:lnSpc>
                <a:spcPct val="90000"/>
              </a:lnSpc>
              <a:buFontTx/>
              <a:buNone/>
            </a:pPr>
            <a:endParaRPr lang="en-US" sz="1800" dirty="0" smtClean="0">
              <a:latin typeface="Arial Black" pitchFamily="-65" charset="0"/>
            </a:endParaRPr>
          </a:p>
        </p:txBody>
      </p:sp>
      <p:pic>
        <p:nvPicPr>
          <p:cNvPr id="6" name="Espace réservé du contenu 5" descr="Unknown.jpeg"/>
          <p:cNvPicPr>
            <a:picLocks noGrp="1" noChangeAspect="1"/>
          </p:cNvPicPr>
          <p:nvPr>
            <p:ph sz="half" idx="2"/>
            <p:custDataLst>
              <p:tags r:id="rId3"/>
            </p:custDataLst>
          </p:nvPr>
        </p:nvPicPr>
        <p:blipFill>
          <a:blip r:embed="rId5"/>
          <a:srcRect l="-532" r="-532"/>
          <a:stretch>
            <a:fillRect/>
          </a:stretch>
        </p:blipFill>
        <p:spPr>
          <a:xfrm>
            <a:off x="1790288" y="4666960"/>
            <a:ext cx="5606230" cy="1429039"/>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Les </a:t>
            </a:r>
            <a:r>
              <a:rPr lang="fr-FR" dirty="0"/>
              <a:t>g</a:t>
            </a:r>
            <a:r>
              <a:rPr lang="fr-FR" dirty="0" smtClean="0"/>
              <a:t>rands débats de l’Alliance après la guerre froide</a:t>
            </a:r>
            <a:endParaRPr lang="fr-FR" dirty="0"/>
          </a:p>
        </p:txBody>
      </p:sp>
      <p:sp>
        <p:nvSpPr>
          <p:cNvPr id="5" name="Espace réservé du contenu 4"/>
          <p:cNvSpPr>
            <a:spLocks noGrp="1"/>
          </p:cNvSpPr>
          <p:nvPr>
            <p:ph idx="1"/>
            <p:custDataLst>
              <p:tags r:id="rId2"/>
            </p:custDataLst>
          </p:nvPr>
        </p:nvSpPr>
        <p:spPr/>
        <p:txBody>
          <a:bodyPr/>
          <a:lstStyle/>
          <a:p>
            <a:endParaRPr lang="fr-FR" dirty="0" smtClean="0"/>
          </a:p>
          <a:p>
            <a:r>
              <a:rPr lang="fr-FR" dirty="0" smtClean="0"/>
              <a:t>L’OTAN devrait-elle survivre à la disparition de son adversaire?</a:t>
            </a:r>
          </a:p>
          <a:p>
            <a:r>
              <a:rPr lang="fr-FR" dirty="0" smtClean="0"/>
              <a:t>Le problème de l’élargissement</a:t>
            </a:r>
          </a:p>
          <a:p>
            <a:r>
              <a:rPr lang="fr-FR" dirty="0" smtClean="0"/>
              <a:t>Les missions hors-zone (hors Europe et Amérique du Nord)</a:t>
            </a:r>
          </a:p>
          <a:p>
            <a:endParaRPr lang="fr-FR" dirty="0"/>
          </a:p>
        </p:txBody>
      </p:sp>
    </p:spTree>
    <p:extLst>
      <p:ext uri="{BB962C8B-B14F-4D97-AF65-F5344CB8AC3E}">
        <p14:creationId xmlns="" xmlns:p14="http://schemas.microsoft.com/office/powerpoint/2010/main" xmlns:mv="urn:schemas-microsoft-com:mac:vml" xmlns:mc="http://schemas.openxmlformats.org/markup-compatibility/2006" val="255495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Les missions de l’OTAN : </a:t>
            </a:r>
            <a:br>
              <a:rPr lang="fr-FR" dirty="0" smtClean="0"/>
            </a:br>
            <a:r>
              <a:rPr lang="fr-FR" dirty="0" smtClean="0"/>
              <a:t>(2) Après-guerre froide</a:t>
            </a:r>
            <a:endParaRPr lang="fr-FR" dirty="0"/>
          </a:p>
        </p:txBody>
      </p:sp>
      <p:sp>
        <p:nvSpPr>
          <p:cNvPr id="3" name="Espace réservé du contenu 2"/>
          <p:cNvSpPr>
            <a:spLocks noGrp="1"/>
          </p:cNvSpPr>
          <p:nvPr>
            <p:ph idx="1"/>
            <p:custDataLst>
              <p:tags r:id="rId2"/>
            </p:custDataLst>
          </p:nvPr>
        </p:nvSpPr>
        <p:spPr/>
        <p:txBody>
          <a:bodyPr/>
          <a:lstStyle/>
          <a:p>
            <a:pPr lvl="1"/>
            <a:r>
              <a:rPr lang="fr-CA" sz="3600" dirty="0" smtClean="0">
                <a:latin typeface="Calibri" charset="0"/>
                <a:ea typeface="ＭＳ Ｐゴシック" charset="0"/>
              </a:rPr>
              <a:t>Gestion des crises (1992)</a:t>
            </a:r>
          </a:p>
          <a:p>
            <a:pPr lvl="1"/>
            <a:r>
              <a:rPr lang="fr-CA" sz="3600" dirty="0" smtClean="0">
                <a:latin typeface="Calibri" charset="0"/>
                <a:ea typeface="ＭＳ Ｐゴシック" charset="0"/>
              </a:rPr>
              <a:t>Intégration des anciens adversaires (1992)</a:t>
            </a:r>
          </a:p>
          <a:p>
            <a:pPr lvl="1"/>
            <a:r>
              <a:rPr lang="fr-CA" sz="3600" dirty="0" smtClean="0">
                <a:latin typeface="Calibri" charset="0"/>
                <a:ea typeface="ＭＳ Ｐゴシック" charset="0"/>
              </a:rPr>
              <a:t>Lutte contre le terrorisme (2002)</a:t>
            </a:r>
          </a:p>
          <a:p>
            <a:pPr lvl="1"/>
            <a:r>
              <a:rPr lang="fr-CA" sz="3600" dirty="0" smtClean="0">
                <a:latin typeface="Calibri" charset="0"/>
                <a:ea typeface="ＭＳ Ｐゴシック" charset="0"/>
              </a:rPr>
              <a:t>Instrument de stabilité mondiale (2002)</a:t>
            </a:r>
          </a:p>
          <a:p>
            <a:endParaRPr lang="fr-FR" dirty="0"/>
          </a:p>
        </p:txBody>
      </p:sp>
    </p:spTree>
    <p:extLst>
      <p:ext uri="{BB962C8B-B14F-4D97-AF65-F5344CB8AC3E}">
        <p14:creationId xmlns="" xmlns:p14="http://schemas.microsoft.com/office/powerpoint/2010/main" xmlns:mv="urn:schemas-microsoft-com:mac:vml" xmlns:mc="http://schemas.openxmlformats.org/markup-compatibility/2006" val="358789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custDataLst>
              <p:tags r:id="rId1"/>
            </p:custDataLst>
          </p:nvPr>
        </p:nvSpPr>
        <p:spPr/>
        <p:txBody>
          <a:bodyPr/>
          <a:lstStyle/>
          <a:p>
            <a:r>
              <a:rPr lang="fr-CA">
                <a:latin typeface="Calibri" charset="0"/>
                <a:ea typeface="ＭＳ Ｐゴシック" charset="0"/>
                <a:cs typeface="ＭＳ Ｐゴシック" charset="0"/>
              </a:rPr>
              <a:t>Le « gendarme du monde »</a:t>
            </a:r>
          </a:p>
        </p:txBody>
      </p:sp>
      <p:sp>
        <p:nvSpPr>
          <p:cNvPr id="27651" name="Espace réservé du contenu 2"/>
          <p:cNvSpPr>
            <a:spLocks noGrp="1"/>
          </p:cNvSpPr>
          <p:nvPr>
            <p:ph idx="1"/>
            <p:custDataLst>
              <p:tags r:id="rId2"/>
            </p:custDataLst>
          </p:nvPr>
        </p:nvSpPr>
        <p:spPr/>
        <p:txBody>
          <a:bodyPr/>
          <a:lstStyle/>
          <a:p>
            <a:r>
              <a:rPr lang="fr-CA" dirty="0" smtClean="0">
                <a:latin typeface="Calibri" charset="0"/>
                <a:ea typeface="ＭＳ Ｐゴシック" charset="0"/>
                <a:cs typeface="ＭＳ Ｐゴシック" charset="0"/>
              </a:rPr>
              <a:t>Contribution </a:t>
            </a:r>
            <a:r>
              <a:rPr lang="fr-CA" dirty="0">
                <a:latin typeface="Calibri" charset="0"/>
                <a:ea typeface="ＭＳ Ｐゴシック" charset="0"/>
                <a:cs typeface="ＭＳ Ｐゴシック" charset="0"/>
              </a:rPr>
              <a:t>à</a:t>
            </a:r>
            <a:r>
              <a:rPr lang="fr-CA" dirty="0" smtClean="0">
                <a:latin typeface="Calibri" charset="0"/>
                <a:ea typeface="ＭＳ Ｐゴシック" charset="0"/>
                <a:cs typeface="ＭＳ Ｐゴシック" charset="0"/>
              </a:rPr>
              <a:t>:</a:t>
            </a:r>
          </a:p>
          <a:p>
            <a:pPr marL="0" indent="0">
              <a:buNone/>
            </a:pPr>
            <a:endParaRPr lang="fr-CA" dirty="0" smtClean="0">
              <a:latin typeface="Calibri" charset="0"/>
              <a:ea typeface="ＭＳ Ｐゴシック" charset="0"/>
              <a:cs typeface="ＭＳ Ｐゴシック" charset="0"/>
            </a:endParaRPr>
          </a:p>
          <a:p>
            <a:pPr lvl="1"/>
            <a:r>
              <a:rPr lang="fr-CA" smtClean="0">
                <a:latin typeface="Calibri" charset="0"/>
                <a:ea typeface="ＭＳ Ｐゴシック" charset="0"/>
              </a:rPr>
              <a:t>La </a:t>
            </a:r>
            <a:r>
              <a:rPr lang="fr-CA" smtClean="0">
                <a:latin typeface="Calibri" charset="0"/>
                <a:ea typeface="ＭＳ Ｐゴシック" charset="0"/>
              </a:rPr>
              <a:t>guerre </a:t>
            </a:r>
            <a:r>
              <a:rPr lang="fr-CA" dirty="0" smtClean="0">
                <a:latin typeface="Calibri" charset="0"/>
                <a:ea typeface="ＭＳ Ｐゴシック" charset="0"/>
              </a:rPr>
              <a:t>en Bosnie (1994)</a:t>
            </a:r>
          </a:p>
          <a:p>
            <a:pPr lvl="1"/>
            <a:r>
              <a:rPr lang="fr-CA" dirty="0" smtClean="0">
                <a:latin typeface="Calibri" charset="0"/>
                <a:ea typeface="ＭＳ Ｐゴシック" charset="0"/>
              </a:rPr>
              <a:t>La </a:t>
            </a:r>
            <a:r>
              <a:rPr lang="fr-CA" dirty="0">
                <a:latin typeface="Calibri" charset="0"/>
                <a:ea typeface="ＭＳ Ｐゴシック" charset="0"/>
              </a:rPr>
              <a:t>guerre du </a:t>
            </a:r>
            <a:r>
              <a:rPr lang="fr-CA" dirty="0" smtClean="0">
                <a:latin typeface="Calibri" charset="0"/>
                <a:ea typeface="ＭＳ Ｐゴシック" charset="0"/>
              </a:rPr>
              <a:t>Kosovo (1999)</a:t>
            </a:r>
            <a:endParaRPr lang="fr-CA" dirty="0">
              <a:latin typeface="Calibri" charset="0"/>
              <a:ea typeface="ＭＳ Ｐゴシック" charset="0"/>
            </a:endParaRPr>
          </a:p>
          <a:p>
            <a:pPr lvl="1"/>
            <a:r>
              <a:rPr lang="fr-CA" dirty="0">
                <a:latin typeface="Calibri" charset="0"/>
                <a:ea typeface="ＭＳ Ｐゴシック" charset="0"/>
              </a:rPr>
              <a:t>La guerre en </a:t>
            </a:r>
            <a:r>
              <a:rPr lang="fr-CA" dirty="0" smtClean="0">
                <a:latin typeface="Calibri" charset="0"/>
                <a:ea typeface="ＭＳ Ｐゴシック" charset="0"/>
              </a:rPr>
              <a:t>Afghanistan: FIAS (2003)</a:t>
            </a:r>
            <a:endParaRPr lang="fr-CA" dirty="0">
              <a:latin typeface="Calibri" charset="0"/>
              <a:ea typeface="ＭＳ Ｐゴシック" charset="0"/>
            </a:endParaRPr>
          </a:p>
          <a:p>
            <a:pPr lvl="1"/>
            <a:r>
              <a:rPr lang="fr-CA" dirty="0">
                <a:latin typeface="Calibri" charset="0"/>
                <a:ea typeface="ＭＳ Ｐゴシック" charset="0"/>
              </a:rPr>
              <a:t>Les opérations en </a:t>
            </a:r>
            <a:r>
              <a:rPr lang="fr-CA" dirty="0" smtClean="0">
                <a:latin typeface="Calibri" charset="0"/>
                <a:ea typeface="ＭＳ Ｐゴシック" charset="0"/>
              </a:rPr>
              <a:t>Lybie (2011) </a:t>
            </a:r>
            <a:endParaRPr lang="fr-CA" dirty="0">
              <a:latin typeface="Calibri" charset="0"/>
              <a:ea typeface="ＭＳ Ｐゴシック" charset="0"/>
            </a:endParaRPr>
          </a:p>
          <a:p>
            <a:pPr lvl="1">
              <a:buFont typeface="Arial" charset="0"/>
              <a:buNone/>
            </a:pPr>
            <a:endParaRPr lang="fr-CA" dirty="0">
              <a:latin typeface="Calibri" charset="0"/>
              <a:ea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Géopolitique de l’Alliance</a:t>
            </a:r>
            <a:endParaRPr lang="fr-FR" dirty="0"/>
          </a:p>
        </p:txBody>
      </p:sp>
      <p:pic>
        <p:nvPicPr>
          <p:cNvPr id="4" name="Espace réservé du contenu 3" descr="Capture d'écran 2014-10-07 19.23.06.png"/>
          <p:cNvPicPr>
            <a:picLocks noGrp="1" noChangeAspect="1"/>
          </p:cNvPicPr>
          <p:nvPr>
            <p:ph idx="1"/>
            <p:custDataLst>
              <p:tags r:id="rId2"/>
            </p:custDataLst>
          </p:nvPr>
        </p:nvPicPr>
        <p:blipFill>
          <a:blip r:embed="rId4">
            <a:extLst>
              <a:ext uri="{28A0092B-C50C-407E-A947-70E740481C1C}">
                <a14:useLocalDpi xmlns="" xmlns:a14="http://schemas.microsoft.com/office/drawing/2010/main" xmlns:mv="urn:schemas-microsoft-com:mac:vml" xmlns:mc="http://schemas.openxmlformats.org/markup-compatibility/2006" val="0"/>
              </a:ext>
            </a:extLst>
          </a:blip>
          <a:srcRect l="-45822" r="-45822"/>
          <a:stretch>
            <a:fillRect/>
          </a:stretch>
        </p:blipFill>
        <p:spPr/>
      </p:pic>
    </p:spTree>
    <p:extLst>
      <p:ext uri="{BB962C8B-B14F-4D97-AF65-F5344CB8AC3E}">
        <p14:creationId xmlns="" xmlns:p14="http://schemas.microsoft.com/office/powerpoint/2010/main" xmlns:mv="urn:schemas-microsoft-com:mac:vml" xmlns:mc="http://schemas.openxmlformats.org/markup-compatibility/2006" val="818614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Sommet du Pays de Galles (sept. 2014)</a:t>
            </a:r>
            <a:endParaRPr lang="fr-FR" dirty="0"/>
          </a:p>
        </p:txBody>
      </p:sp>
      <p:sp>
        <p:nvSpPr>
          <p:cNvPr id="3" name="Espace réservé du contenu 2"/>
          <p:cNvSpPr>
            <a:spLocks noGrp="1"/>
          </p:cNvSpPr>
          <p:nvPr>
            <p:ph idx="1"/>
            <p:custDataLst>
              <p:tags r:id="rId2"/>
            </p:custDataLst>
          </p:nvPr>
        </p:nvSpPr>
        <p:spPr/>
        <p:txBody>
          <a:bodyPr>
            <a:normAutofit fontScale="85000" lnSpcReduction="10000"/>
          </a:bodyPr>
          <a:lstStyle/>
          <a:p>
            <a:r>
              <a:rPr lang="fr-FR" dirty="0" smtClean="0"/>
              <a:t>« Nous sommes confrontés à de graves crises qui portent atteinte à la sécurité et à la stabilité à l’est et au sud des frontières de l’OTAN. Il s’agit notamment de l’« annexion » autoproclamée et illégale de la Crimée par la Russie, et des actes agressifs que la Russie continue de commettre dans d’autres parties de l’Ukraine, ainsi que de la propagation de la violence et de l'extrémisme en Afrique du Nord et au Moyen Orient. »</a:t>
            </a:r>
          </a:p>
          <a:p>
            <a:r>
              <a:rPr lang="fr-FR" dirty="0" smtClean="0"/>
              <a:t>Création de la Force de réaction rapide</a:t>
            </a:r>
          </a:p>
          <a:p>
            <a:r>
              <a:rPr lang="fr-FR" dirty="0" smtClean="0"/>
              <a:t>Déploiement d’une « Police du ciel » (États baltes)</a:t>
            </a:r>
            <a:endParaRPr lang="fr-FR" dirty="0"/>
          </a:p>
        </p:txBody>
      </p:sp>
    </p:spTree>
    <p:extLst>
      <p:ext uri="{BB962C8B-B14F-4D97-AF65-F5344CB8AC3E}">
        <p14:creationId xmlns="" xmlns:p14="http://schemas.microsoft.com/office/powerpoint/2010/main" xmlns:mv="urn:schemas-microsoft-com:mac:vml" xmlns:mc="http://schemas.openxmlformats.org/markup-compatibility/2006" val="193333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Minorités russes des pays baltes</a:t>
            </a:r>
            <a:endParaRPr lang="fr-FR" dirty="0"/>
          </a:p>
        </p:txBody>
      </p:sp>
      <p:pic>
        <p:nvPicPr>
          <p:cNvPr id="4" name="Espace réservé du contenu 3" descr="russophones_pays_baltes1jpg.jpg"/>
          <p:cNvPicPr>
            <a:picLocks noGrp="1" noChangeAspect="1"/>
          </p:cNvPicPr>
          <p:nvPr>
            <p:ph idx="1"/>
            <p:custDataLst>
              <p:tags r:id="rId2"/>
            </p:custDataLst>
          </p:nvPr>
        </p:nvPicPr>
        <p:blipFill>
          <a:blip r:embed="rId4">
            <a:extLst>
              <a:ext uri="{28A0092B-C50C-407E-A947-70E740481C1C}">
                <a14:useLocalDpi xmlns="" xmlns:a14="http://schemas.microsoft.com/office/drawing/2010/main" xmlns:mv="urn:schemas-microsoft-com:mac:vml" xmlns:mc="http://schemas.openxmlformats.org/markup-compatibility/2006" val="0"/>
              </a:ext>
            </a:extLst>
          </a:blip>
          <a:srcRect l="-18333" r="-18333"/>
          <a:stretch>
            <a:fillRect/>
          </a:stretch>
        </p:blipFill>
        <p:spPr/>
      </p:pic>
    </p:spTree>
    <p:extLst>
      <p:ext uri="{BB962C8B-B14F-4D97-AF65-F5344CB8AC3E}">
        <p14:creationId xmlns="" xmlns:p14="http://schemas.microsoft.com/office/powerpoint/2010/main" xmlns:mv="urn:schemas-microsoft-com:mac:vml" xmlns:mc="http://schemas.openxmlformats.org/markup-compatibility/2006" val="363840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6"/>
          <p:cNvSpPr>
            <a:spLocks noGrp="1"/>
          </p:cNvSpPr>
          <p:nvPr>
            <p:ph type="title"/>
            <p:custDataLst>
              <p:tags r:id="rId1"/>
            </p:custDataLst>
          </p:nvPr>
        </p:nvSpPr>
        <p:spPr/>
        <p:txBody>
          <a:bodyPr/>
          <a:lstStyle/>
          <a:p>
            <a:pPr eaLnBrk="1" hangingPunct="1"/>
            <a:r>
              <a:rPr lang="fr-FR">
                <a:latin typeface="Calibri" charset="0"/>
                <a:ea typeface="ＭＳ Ｐゴシック" charset="0"/>
                <a:cs typeface="ＭＳ Ｐゴシック" charset="0"/>
              </a:rPr>
              <a:t>Qu</a:t>
            </a:r>
            <a:r>
              <a:rPr lang="ja-JP" altLang="fr-FR">
                <a:latin typeface="Calibri" charset="0"/>
                <a:ea typeface="ＭＳ Ｐゴシック" charset="0"/>
                <a:cs typeface="ＭＳ Ｐゴシック" charset="0"/>
              </a:rPr>
              <a:t>’</a:t>
            </a:r>
            <a:r>
              <a:rPr lang="fr-FR">
                <a:latin typeface="Calibri" charset="0"/>
                <a:ea typeface="ＭＳ Ｐゴシック" charset="0"/>
                <a:cs typeface="ＭＳ Ｐゴシック" charset="0"/>
              </a:rPr>
              <a:t>est-ce qu</a:t>
            </a:r>
            <a:r>
              <a:rPr lang="ja-JP" altLang="fr-FR">
                <a:latin typeface="Calibri" charset="0"/>
                <a:ea typeface="ＭＳ Ｐゴシック" charset="0"/>
                <a:cs typeface="ＭＳ Ｐゴシック" charset="0"/>
              </a:rPr>
              <a:t>’</a:t>
            </a:r>
            <a:r>
              <a:rPr lang="fr-FR">
                <a:latin typeface="Calibri" charset="0"/>
                <a:ea typeface="ＭＳ Ｐゴシック" charset="0"/>
                <a:cs typeface="ＭＳ Ｐゴシック" charset="0"/>
              </a:rPr>
              <a:t>une alliance?</a:t>
            </a:r>
          </a:p>
        </p:txBody>
      </p:sp>
      <p:sp>
        <p:nvSpPr>
          <p:cNvPr id="14339" name="Espace réservé du contenu 7"/>
          <p:cNvSpPr>
            <a:spLocks noGrp="1"/>
          </p:cNvSpPr>
          <p:nvPr>
            <p:ph idx="1"/>
            <p:custDataLst>
              <p:tags r:id="rId2"/>
            </p:custDataLst>
          </p:nvPr>
        </p:nvSpPr>
        <p:spPr/>
        <p:txBody>
          <a:bodyPr>
            <a:normAutofit fontScale="92500" lnSpcReduction="10000"/>
          </a:bodyPr>
          <a:lstStyle/>
          <a:p>
            <a:pPr eaLnBrk="1" hangingPunct="1">
              <a:lnSpc>
                <a:spcPct val="80000"/>
              </a:lnSpc>
              <a:buFont typeface="Arial" charset="0"/>
              <a:buNone/>
            </a:pPr>
            <a:r>
              <a:rPr lang="fr-FR" sz="3000" dirty="0">
                <a:latin typeface="Calibri" charset="0"/>
                <a:ea typeface="ＭＳ Ｐゴシック" charset="0"/>
                <a:cs typeface="ＭＳ Ｐゴシック" charset="0"/>
              </a:rPr>
              <a:t>Accord d</a:t>
            </a:r>
            <a:r>
              <a:rPr lang="ja-JP" altLang="fr-FR" sz="3000">
                <a:latin typeface="Calibri" charset="0"/>
                <a:ea typeface="ＭＳ Ｐゴシック" charset="0"/>
                <a:cs typeface="ＭＳ Ｐゴシック" charset="0"/>
              </a:rPr>
              <a:t>’</a:t>
            </a:r>
            <a:r>
              <a:rPr lang="fr-FR" sz="3000" dirty="0">
                <a:latin typeface="Calibri" charset="0"/>
                <a:ea typeface="ＭＳ Ｐゴシック" charset="0"/>
                <a:cs typeface="ＭＳ Ｐゴシック" charset="0"/>
              </a:rPr>
              <a:t>assistance mutuelle, que ce soit en cas d</a:t>
            </a:r>
            <a:r>
              <a:rPr lang="ja-JP" altLang="fr-FR" sz="3000">
                <a:latin typeface="Calibri" charset="0"/>
                <a:ea typeface="ＭＳ Ｐゴシック" charset="0"/>
                <a:cs typeface="ＭＳ Ｐゴシック" charset="0"/>
              </a:rPr>
              <a:t>’</a:t>
            </a:r>
            <a:r>
              <a:rPr lang="fr-FR" sz="3000" dirty="0">
                <a:latin typeface="Calibri" charset="0"/>
                <a:ea typeface="ＭＳ Ｐゴシック" charset="0"/>
                <a:cs typeface="ＭＳ Ｐゴシック" charset="0"/>
              </a:rPr>
              <a:t>agression (défensive) ou pour accomplir une mission commune (offensive).</a:t>
            </a:r>
          </a:p>
          <a:p>
            <a:pPr eaLnBrk="1" hangingPunct="1">
              <a:lnSpc>
                <a:spcPct val="80000"/>
              </a:lnSpc>
              <a:buFont typeface="Arial" charset="0"/>
              <a:buNone/>
            </a:pPr>
            <a:r>
              <a:rPr lang="fr-FR" sz="3000" dirty="0">
                <a:latin typeface="Calibri" charset="0"/>
                <a:ea typeface="ＭＳ Ｐゴシック" charset="0"/>
                <a:cs typeface="ＭＳ Ｐゴシック" charset="0"/>
              </a:rPr>
              <a:t>Un engagement contraignant</a:t>
            </a:r>
          </a:p>
          <a:p>
            <a:pPr eaLnBrk="1" hangingPunct="1">
              <a:lnSpc>
                <a:spcPct val="80000"/>
              </a:lnSpc>
              <a:buFont typeface="Arial" charset="0"/>
              <a:buNone/>
            </a:pPr>
            <a:endParaRPr lang="fr-FR" sz="3000" dirty="0">
              <a:latin typeface="Calibri" charset="0"/>
              <a:ea typeface="ＭＳ Ｐゴシック" charset="0"/>
              <a:cs typeface="ＭＳ Ｐゴシック" charset="0"/>
            </a:endParaRPr>
          </a:p>
          <a:p>
            <a:pPr eaLnBrk="1" hangingPunct="1">
              <a:lnSpc>
                <a:spcPct val="80000"/>
              </a:lnSpc>
              <a:buFont typeface="Arial" charset="0"/>
              <a:buNone/>
            </a:pPr>
            <a:r>
              <a:rPr lang="fr-FR" sz="3000" dirty="0">
                <a:latin typeface="Calibri" charset="0"/>
                <a:ea typeface="ＭＳ Ｐゴシック" charset="0"/>
                <a:cs typeface="ＭＳ Ｐゴシック" charset="0"/>
              </a:rPr>
              <a:t>Synonyme : Défense collective</a:t>
            </a:r>
          </a:p>
          <a:p>
            <a:pPr eaLnBrk="1" hangingPunct="1">
              <a:lnSpc>
                <a:spcPct val="80000"/>
              </a:lnSpc>
            </a:pPr>
            <a:endParaRPr lang="fr-FR" sz="3000" dirty="0">
              <a:latin typeface="Calibri" charset="0"/>
              <a:ea typeface="ＭＳ Ｐゴシック" charset="0"/>
              <a:cs typeface="ＭＳ Ｐゴシック" charset="0"/>
            </a:endParaRPr>
          </a:p>
          <a:p>
            <a:pPr eaLnBrk="1" hangingPunct="1">
              <a:lnSpc>
                <a:spcPct val="80000"/>
              </a:lnSpc>
            </a:pPr>
            <a:endParaRPr lang="fr-FR" sz="3000" dirty="0">
              <a:latin typeface="Calibri" charset="0"/>
              <a:ea typeface="ＭＳ Ｐゴシック" charset="0"/>
              <a:cs typeface="ＭＳ Ｐゴシック" charset="0"/>
            </a:endParaRPr>
          </a:p>
          <a:p>
            <a:pPr eaLnBrk="1" hangingPunct="1">
              <a:lnSpc>
                <a:spcPct val="80000"/>
              </a:lnSpc>
              <a:buFont typeface="Arial" charset="0"/>
              <a:buNone/>
            </a:pPr>
            <a:r>
              <a:rPr lang="fr-FR" sz="3000" dirty="0">
                <a:latin typeface="Calibri" charset="0"/>
                <a:ea typeface="ＭＳ Ｐゴシック" charset="0"/>
                <a:cs typeface="ＭＳ Ｐゴシック" charset="0"/>
              </a:rPr>
              <a:t>Ne pas confondre avec</a:t>
            </a:r>
          </a:p>
          <a:p>
            <a:pPr eaLnBrk="1" hangingPunct="1">
              <a:lnSpc>
                <a:spcPct val="80000"/>
              </a:lnSpc>
            </a:pPr>
            <a:r>
              <a:rPr lang="fr-CA" sz="3000" i="1" dirty="0">
                <a:latin typeface="Calibri" charset="0"/>
                <a:ea typeface="ＭＳ Ｐゴシック" charset="0"/>
                <a:cs typeface="ＭＳ Ｐゴシック" charset="0"/>
              </a:rPr>
              <a:t>Sécurité </a:t>
            </a:r>
            <a:r>
              <a:rPr lang="fr-CA" sz="3000" dirty="0">
                <a:latin typeface="Calibri" charset="0"/>
                <a:ea typeface="ＭＳ Ｐゴシック" charset="0"/>
                <a:cs typeface="ＭＳ Ｐゴシック" charset="0"/>
              </a:rPr>
              <a:t>collective (ONU, OSCE)</a:t>
            </a:r>
          </a:p>
          <a:p>
            <a:pPr eaLnBrk="1" hangingPunct="1">
              <a:lnSpc>
                <a:spcPct val="80000"/>
              </a:lnSpc>
            </a:pPr>
            <a:r>
              <a:rPr lang="fr-CA" sz="3000" dirty="0">
                <a:latin typeface="Calibri" charset="0"/>
                <a:ea typeface="ＭＳ Ｐゴシック" charset="0"/>
                <a:cs typeface="ＭＳ Ｐゴシック" charset="0"/>
              </a:rPr>
              <a:t>Communauté de sécurité (Europe de l’Ouest)</a:t>
            </a:r>
          </a:p>
          <a:p>
            <a:pPr eaLnBrk="1" hangingPunct="1">
              <a:lnSpc>
                <a:spcPct val="80000"/>
              </a:lnSpc>
            </a:pPr>
            <a:r>
              <a:rPr lang="fr-CA" sz="3000" dirty="0">
                <a:latin typeface="Calibri" charset="0"/>
                <a:ea typeface="ＭＳ Ｐゴシック" charset="0"/>
                <a:cs typeface="ＭＳ Ｐゴシック" charset="0"/>
              </a:rPr>
              <a:t>Régime de sécurité </a:t>
            </a:r>
          </a:p>
          <a:p>
            <a:pPr eaLnBrk="1" hangingPunct="1">
              <a:lnSpc>
                <a:spcPct val="80000"/>
              </a:lnSpc>
            </a:pPr>
            <a:endParaRPr lang="fr-FR" sz="3000" dirty="0">
              <a:latin typeface="Calibri" charset="0"/>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custDataLst>
              <p:tags r:id="rId1"/>
            </p:custDataLst>
          </p:nvPr>
        </p:nvSpPr>
        <p:spPr/>
        <p:txBody>
          <a:bodyPr/>
          <a:lstStyle/>
          <a:p>
            <a:r>
              <a:rPr lang="fr-CA">
                <a:latin typeface="Calibri" charset="0"/>
                <a:ea typeface="ＭＳ Ｐゴシック" charset="0"/>
                <a:cs typeface="ＭＳ Ｐゴシック" charset="0"/>
              </a:rPr>
              <a:t>Les alternatives</a:t>
            </a:r>
          </a:p>
        </p:txBody>
      </p:sp>
      <p:sp>
        <p:nvSpPr>
          <p:cNvPr id="15363" name="Espace réservé du contenu 2"/>
          <p:cNvSpPr>
            <a:spLocks noGrp="1"/>
          </p:cNvSpPr>
          <p:nvPr>
            <p:ph idx="1"/>
            <p:custDataLst>
              <p:tags r:id="rId2"/>
            </p:custDataLst>
          </p:nvPr>
        </p:nvSpPr>
        <p:spPr/>
        <p:txBody>
          <a:bodyPr/>
          <a:lstStyle/>
          <a:p>
            <a:r>
              <a:rPr lang="fr-CA" dirty="0">
                <a:latin typeface="Calibri" charset="0"/>
                <a:ea typeface="ＭＳ Ｐゴシック" charset="0"/>
                <a:cs typeface="ＭＳ Ｐゴシック" charset="0"/>
              </a:rPr>
              <a:t>Unilatéralisme</a:t>
            </a:r>
          </a:p>
          <a:p>
            <a:r>
              <a:rPr lang="fr-CA" dirty="0">
                <a:latin typeface="Calibri" charset="0"/>
                <a:ea typeface="ＭＳ Ｐゴシック" charset="0"/>
                <a:cs typeface="ＭＳ Ｐゴシック" charset="0"/>
              </a:rPr>
              <a:t>Neutralité</a:t>
            </a:r>
          </a:p>
          <a:p>
            <a:r>
              <a:rPr lang="fr-CA" dirty="0">
                <a:latin typeface="Calibri" charset="0"/>
                <a:ea typeface="ＭＳ Ｐゴシック" charset="0"/>
                <a:cs typeface="ＭＳ Ｐゴシック" charset="0"/>
              </a:rPr>
              <a:t>Isolationnisme</a:t>
            </a:r>
          </a:p>
          <a:p>
            <a:r>
              <a:rPr lang="fr-CA" dirty="0">
                <a:latin typeface="Calibri" charset="0"/>
                <a:ea typeface="ＭＳ Ｐゴシック" charset="0"/>
                <a:cs typeface="ＭＳ Ｐゴシック" charset="0"/>
              </a:rPr>
              <a:t>Institutions non contraignantes (sécurité collective ou régimes de sécurité)</a:t>
            </a:r>
          </a:p>
          <a:p>
            <a:r>
              <a:rPr lang="fr-CA" dirty="0">
                <a:latin typeface="Calibri" charset="0"/>
                <a:ea typeface="ＭＳ Ｐゴシック" charset="0"/>
                <a:cs typeface="ＭＳ Ｐゴシック" charset="0"/>
              </a:rPr>
              <a:t>Coalitions </a:t>
            </a:r>
            <a:r>
              <a:rPr lang="fr-CA" i="1" dirty="0">
                <a:latin typeface="Calibri" charset="0"/>
                <a:ea typeface="ＭＳ Ｐゴシック" charset="0"/>
                <a:cs typeface="ＭＳ Ｐゴシック" charset="0"/>
              </a:rPr>
              <a:t>ad hoc</a:t>
            </a:r>
            <a:endParaRPr lang="fr-CA" dirty="0">
              <a:latin typeface="Calibri" charset="0"/>
              <a:ea typeface="ＭＳ Ｐゴシック" charset="0"/>
              <a:cs typeface="ＭＳ Ｐゴシック" charset="0"/>
            </a:endParaRPr>
          </a:p>
          <a:p>
            <a:endParaRPr lang="fr-CA" dirty="0">
              <a:latin typeface="Calibri" charset="0"/>
              <a:ea typeface="ＭＳ Ｐゴシック" charset="0"/>
              <a:cs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Les précédents</a:t>
            </a:r>
            <a:endParaRPr lang="fr-FR" dirty="0"/>
          </a:p>
        </p:txBody>
      </p:sp>
      <p:sp>
        <p:nvSpPr>
          <p:cNvPr id="3" name="Espace réservé du contenu 2"/>
          <p:cNvSpPr>
            <a:spLocks noGrp="1"/>
          </p:cNvSpPr>
          <p:nvPr>
            <p:ph idx="1"/>
            <p:custDataLst>
              <p:tags r:id="rId2"/>
            </p:custDataLst>
          </p:nvPr>
        </p:nvSpPr>
        <p:spPr/>
        <p:txBody>
          <a:bodyPr/>
          <a:lstStyle/>
          <a:p>
            <a:r>
              <a:rPr lang="fr-FR" dirty="0" smtClean="0"/>
              <a:t>Grande Alliance de la Seconde Guerre mondiale</a:t>
            </a:r>
          </a:p>
          <a:p>
            <a:r>
              <a:rPr lang="fr-FR" dirty="0" smtClean="0"/>
              <a:t>Traité de Bruxelles (17 mars 1948): France, R.-U., Benelux</a:t>
            </a:r>
          </a:p>
          <a:p>
            <a:endParaRPr lang="fr-FR" dirty="0"/>
          </a:p>
        </p:txBody>
      </p:sp>
    </p:spTree>
    <p:extLst>
      <p:ext uri="{BB962C8B-B14F-4D97-AF65-F5344CB8AC3E}">
        <p14:creationId xmlns="" xmlns:p14="http://schemas.microsoft.com/office/powerpoint/2010/main" xmlns:mv="urn:schemas-microsoft-com:mac:vml" xmlns:mc="http://schemas.openxmlformats.org/markup-compatibility/2006" val="246230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custDataLst>
              <p:tags r:id="rId1"/>
            </p:custDataLst>
          </p:nvPr>
        </p:nvSpPr>
        <p:spPr/>
        <p:txBody>
          <a:bodyPr/>
          <a:lstStyle/>
          <a:p>
            <a:r>
              <a:rPr lang="fr-CA">
                <a:latin typeface="Calibri" charset="0"/>
                <a:ea typeface="ＭＳ Ｐゴシック" charset="0"/>
                <a:cs typeface="ＭＳ Ｐゴシック" charset="0"/>
              </a:rPr>
              <a:t>L’Alliance atlantique</a:t>
            </a:r>
          </a:p>
        </p:txBody>
      </p:sp>
      <p:sp>
        <p:nvSpPr>
          <p:cNvPr id="22531" name="Espace réservé du contenu 2"/>
          <p:cNvSpPr>
            <a:spLocks noGrp="1"/>
          </p:cNvSpPr>
          <p:nvPr>
            <p:ph idx="1"/>
            <p:custDataLst>
              <p:tags r:id="rId2"/>
            </p:custDataLst>
          </p:nvPr>
        </p:nvSpPr>
        <p:spPr/>
        <p:txBody>
          <a:bodyPr/>
          <a:lstStyle/>
          <a:p>
            <a:pPr>
              <a:buFont typeface="Arial" charset="0"/>
              <a:buNone/>
            </a:pPr>
            <a:r>
              <a:rPr lang="fr-CA" dirty="0">
                <a:latin typeface="Calibri" charset="0"/>
                <a:ea typeface="ＭＳ Ｐゴシック" charset="0"/>
                <a:cs typeface="ＭＳ Ｐゴシック" charset="0"/>
              </a:rPr>
              <a:t> </a:t>
            </a:r>
            <a:r>
              <a:rPr lang="fr-CA" b="1" dirty="0">
                <a:latin typeface="Calibri" charset="0"/>
                <a:ea typeface="ＭＳ Ｐゴシック" charset="0"/>
                <a:cs typeface="ＭＳ Ｐゴシック" charset="0"/>
              </a:rPr>
              <a:t>Le Traité de Washington (4 avril 1949) </a:t>
            </a:r>
            <a:r>
              <a:rPr lang="fr-CA" b="1" dirty="0" smtClean="0">
                <a:latin typeface="Calibri" charset="0"/>
                <a:ea typeface="ＭＳ Ｐゴシック" charset="0"/>
                <a:cs typeface="ＭＳ Ｐゴシック" charset="0"/>
              </a:rPr>
              <a:t>: 14 articles</a:t>
            </a:r>
          </a:p>
          <a:p>
            <a:pPr>
              <a:buFont typeface="Arial" charset="0"/>
              <a:buNone/>
            </a:pPr>
            <a:endParaRPr lang="fr-CA" b="1" dirty="0">
              <a:latin typeface="Calibri" charset="0"/>
              <a:ea typeface="ＭＳ Ｐゴシック" charset="0"/>
              <a:cs typeface="ＭＳ Ｐゴシック" charset="0"/>
            </a:endParaRPr>
          </a:p>
          <a:p>
            <a:r>
              <a:rPr lang="fr-CA" dirty="0">
                <a:latin typeface="Calibri" charset="0"/>
                <a:ea typeface="ＭＳ Ｐゴシック" charset="0"/>
                <a:cs typeface="ＭＳ Ｐゴシック" charset="0"/>
              </a:rPr>
              <a:t>Art. I : Résolution pacifique</a:t>
            </a:r>
          </a:p>
          <a:p>
            <a:r>
              <a:rPr lang="fr-CA" dirty="0">
                <a:latin typeface="Calibri" charset="0"/>
                <a:ea typeface="ＭＳ Ｐゴシック" charset="0"/>
                <a:cs typeface="ＭＳ Ｐゴシック" charset="0"/>
              </a:rPr>
              <a:t>Art. II: Coopération non militaire </a:t>
            </a:r>
          </a:p>
          <a:p>
            <a:r>
              <a:rPr lang="fr-CA" dirty="0">
                <a:latin typeface="Calibri" charset="0"/>
                <a:ea typeface="ＭＳ Ｐゴシック" charset="0"/>
                <a:cs typeface="ＭＳ Ｐゴシック" charset="0"/>
              </a:rPr>
              <a:t>Art. IV : Consultation</a:t>
            </a:r>
          </a:p>
          <a:p>
            <a:r>
              <a:rPr lang="fr-CA" dirty="0">
                <a:solidFill>
                  <a:srgbClr val="FF0000"/>
                </a:solidFill>
                <a:latin typeface="Calibri" charset="0"/>
                <a:ea typeface="ＭＳ Ｐゴシック" charset="0"/>
                <a:cs typeface="ＭＳ Ｐゴシック" charset="0"/>
              </a:rPr>
              <a:t>Article V: Défense collective</a:t>
            </a:r>
          </a:p>
          <a:p>
            <a:endParaRPr lang="fr-CA" dirty="0">
              <a:latin typeface="Calibri" charset="0"/>
              <a:ea typeface="ＭＳ Ｐゴシック" charset="0"/>
              <a:cs typeface="ＭＳ Ｐゴシック" charset="0"/>
            </a:endParaRPr>
          </a:p>
          <a:p>
            <a:endParaRPr lang="fr-CA" dirty="0">
              <a:latin typeface="Calibri" charset="0"/>
              <a:ea typeface="ＭＳ Ｐゴシック" charset="0"/>
              <a:cs typeface="ＭＳ Ｐゴシック" charset="0"/>
            </a:endParaRPr>
          </a:p>
          <a:p>
            <a:endParaRPr lang="fr-CA"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Pays membres de l’OTAN (28)</a:t>
            </a:r>
            <a:endParaRPr lang="fr-FR" dirty="0"/>
          </a:p>
        </p:txBody>
      </p:sp>
      <p:pic>
        <p:nvPicPr>
          <p:cNvPr id="4" name="Espace réservé du contenu 3" descr="Capture d'écran 2014-10-07 19.23.26.png"/>
          <p:cNvPicPr>
            <a:picLocks noGrp="1" noChangeAspect="1"/>
          </p:cNvPicPr>
          <p:nvPr>
            <p:ph idx="1"/>
            <p:custDataLst>
              <p:tags r:id="rId2"/>
            </p:custDataLst>
          </p:nvPr>
        </p:nvPicPr>
        <p:blipFill>
          <a:blip r:embed="rId4">
            <a:extLst>
              <a:ext uri="{28A0092B-C50C-407E-A947-70E740481C1C}">
                <a14:useLocalDpi xmlns="" xmlns:a14="http://schemas.microsoft.com/office/drawing/2010/main" xmlns:mv="urn:schemas-microsoft-com:mac:vml" xmlns:mc="http://schemas.openxmlformats.org/markup-compatibility/2006" val="0"/>
              </a:ext>
            </a:extLst>
          </a:blip>
          <a:srcRect t="-13544" b="-13544"/>
          <a:stretch>
            <a:fillRect/>
          </a:stretch>
        </p:blipFill>
        <p:spPr/>
      </p:pic>
    </p:spTree>
    <p:extLst>
      <p:ext uri="{BB962C8B-B14F-4D97-AF65-F5344CB8AC3E}">
        <p14:creationId xmlns="" xmlns:p14="http://schemas.microsoft.com/office/powerpoint/2010/main" xmlns:mv="urn:schemas-microsoft-com:mac:vml" xmlns:mc="http://schemas.openxmlformats.org/markup-compatibility/2006" val="384908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L’Organisation du Traité (OTAN)</a:t>
            </a:r>
            <a:endParaRPr lang="fr-FR" dirty="0"/>
          </a:p>
        </p:txBody>
      </p:sp>
      <p:sp>
        <p:nvSpPr>
          <p:cNvPr id="3" name="Espace réservé du contenu 2"/>
          <p:cNvSpPr>
            <a:spLocks noGrp="1"/>
          </p:cNvSpPr>
          <p:nvPr>
            <p:ph idx="1"/>
            <p:custDataLst>
              <p:tags r:id="rId2"/>
            </p:custDataLst>
          </p:nvPr>
        </p:nvSpPr>
        <p:spPr/>
        <p:txBody>
          <a:bodyPr/>
          <a:lstStyle/>
          <a:p>
            <a:r>
              <a:rPr lang="fr-FR" dirty="0" smtClean="0"/>
              <a:t>Structure militaire (1950), inspirée du SHAEF de la 2</a:t>
            </a:r>
            <a:r>
              <a:rPr lang="fr-FR" baseline="30000" dirty="0" smtClean="0"/>
              <a:t>e</a:t>
            </a:r>
            <a:r>
              <a:rPr lang="fr-FR" dirty="0" smtClean="0"/>
              <a:t> GM</a:t>
            </a:r>
          </a:p>
          <a:p>
            <a:r>
              <a:rPr lang="fr-FR" dirty="0" smtClean="0"/>
              <a:t>Structure politique (1952)</a:t>
            </a:r>
          </a:p>
          <a:p>
            <a:r>
              <a:rPr lang="fr-FR" dirty="0" smtClean="0"/>
              <a:t>Forces intégrées (années 1960)</a:t>
            </a:r>
          </a:p>
          <a:p>
            <a:r>
              <a:rPr lang="fr-FR" dirty="0" smtClean="0"/>
              <a:t>Conseil de coopération (1990)</a:t>
            </a:r>
            <a:endParaRPr lang="fr-FR" dirty="0"/>
          </a:p>
        </p:txBody>
      </p:sp>
    </p:spTree>
    <p:extLst>
      <p:ext uri="{BB962C8B-B14F-4D97-AF65-F5344CB8AC3E}">
        <p14:creationId xmlns="" xmlns:p14="http://schemas.microsoft.com/office/powerpoint/2010/main" xmlns:mv="urn:schemas-microsoft-com:mac:vml" xmlns:mc="http://schemas.openxmlformats.org/markup-compatibility/2006" val="251392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custDataLst>
              <p:tags r:id="rId1"/>
            </p:custDataLst>
          </p:nvPr>
        </p:nvSpPr>
        <p:spPr/>
        <p:txBody>
          <a:bodyPr>
            <a:normAutofit fontScale="90000"/>
          </a:bodyPr>
          <a:lstStyle/>
          <a:p>
            <a:r>
              <a:rPr lang="fr-CA" dirty="0">
                <a:latin typeface="Calibri" charset="0"/>
                <a:ea typeface="ＭＳ Ｐゴシック" charset="0"/>
                <a:cs typeface="ＭＳ Ｐゴシック" charset="0"/>
              </a:rPr>
              <a:t>Les missions de </a:t>
            </a:r>
            <a:r>
              <a:rPr lang="fr-CA" dirty="0" smtClean="0">
                <a:latin typeface="Calibri" charset="0"/>
                <a:ea typeface="ＭＳ Ｐゴシック" charset="0"/>
                <a:cs typeface="ＭＳ Ｐゴシック" charset="0"/>
              </a:rPr>
              <a:t>l’OTAN : </a:t>
            </a:r>
            <a:br>
              <a:rPr lang="fr-CA" dirty="0" smtClean="0">
                <a:latin typeface="Calibri" charset="0"/>
                <a:ea typeface="ＭＳ Ｐゴシック" charset="0"/>
                <a:cs typeface="ＭＳ Ｐゴシック" charset="0"/>
              </a:rPr>
            </a:br>
            <a:r>
              <a:rPr lang="fr-CA" dirty="0" smtClean="0">
                <a:latin typeface="Calibri" charset="0"/>
                <a:ea typeface="ＭＳ Ｐゴシック" charset="0"/>
                <a:cs typeface="ＭＳ Ｐゴシック" charset="0"/>
              </a:rPr>
              <a:t>(1) La guerre froide</a:t>
            </a:r>
            <a:br>
              <a:rPr lang="fr-CA" dirty="0" smtClean="0">
                <a:latin typeface="Calibri" charset="0"/>
                <a:ea typeface="ＭＳ Ｐゴシック" charset="0"/>
                <a:cs typeface="ＭＳ Ｐゴシック" charset="0"/>
              </a:rPr>
            </a:br>
            <a:endParaRPr lang="fr-CA" dirty="0">
              <a:latin typeface="Calibri" charset="0"/>
              <a:ea typeface="ＭＳ Ｐゴシック" charset="0"/>
              <a:cs typeface="ＭＳ Ｐゴシック" charset="0"/>
            </a:endParaRPr>
          </a:p>
        </p:txBody>
      </p:sp>
      <p:sp>
        <p:nvSpPr>
          <p:cNvPr id="24579" name="Espace réservé du contenu 2"/>
          <p:cNvSpPr>
            <a:spLocks noGrp="1"/>
          </p:cNvSpPr>
          <p:nvPr>
            <p:ph idx="1"/>
            <p:custDataLst>
              <p:tags r:id="rId2"/>
            </p:custDataLst>
          </p:nvPr>
        </p:nvSpPr>
        <p:spPr/>
        <p:txBody>
          <a:bodyPr>
            <a:normAutofit/>
          </a:bodyPr>
          <a:lstStyle/>
          <a:p>
            <a:pPr lvl="1"/>
            <a:endParaRPr lang="fr-CA" sz="3600" dirty="0" smtClean="0">
              <a:latin typeface="Calibri" charset="0"/>
              <a:ea typeface="ＭＳ Ｐゴシック" charset="0"/>
            </a:endParaRPr>
          </a:p>
          <a:p>
            <a:pPr lvl="1"/>
            <a:r>
              <a:rPr lang="fr-CA" sz="3600" dirty="0" smtClean="0">
                <a:latin typeface="Calibri" charset="0"/>
                <a:ea typeface="ＭＳ Ｐゴシック" charset="0"/>
              </a:rPr>
              <a:t>Défense </a:t>
            </a:r>
            <a:r>
              <a:rPr lang="fr-CA" sz="3600" dirty="0">
                <a:latin typeface="Calibri" charset="0"/>
                <a:ea typeface="ＭＳ Ｐゴシック" charset="0"/>
              </a:rPr>
              <a:t>commune (1949)</a:t>
            </a:r>
          </a:p>
          <a:p>
            <a:pPr lvl="1"/>
            <a:r>
              <a:rPr lang="fr-CA" sz="3600" dirty="0">
                <a:latin typeface="Calibri" charset="0"/>
                <a:ea typeface="ＭＳ Ｐゴシック" charset="0"/>
              </a:rPr>
              <a:t>Coopération interalliée (1957)</a:t>
            </a:r>
          </a:p>
          <a:p>
            <a:pPr lvl="1"/>
            <a:r>
              <a:rPr lang="fr-CA" sz="3600" dirty="0">
                <a:latin typeface="Calibri" charset="0"/>
                <a:ea typeface="ＭＳ Ｐゴシック" charset="0"/>
              </a:rPr>
              <a:t>Coordination des négociations Est-Ouest (1967</a:t>
            </a:r>
            <a:r>
              <a:rPr lang="fr-CA" sz="3600" dirty="0" smtClean="0">
                <a:latin typeface="Calibri" charset="0"/>
                <a:ea typeface="ＭＳ Ｐゴシック" charset="0"/>
              </a:rPr>
              <a:t>)</a:t>
            </a:r>
            <a:endParaRPr lang="fr-CA" sz="3600" dirty="0">
              <a:latin typeface="Calibri" charset="0"/>
              <a:ea typeface="ＭＳ Ｐゴシック"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custDataLst>
              <p:tags r:id="rId1"/>
            </p:custDataLst>
          </p:nvPr>
        </p:nvSpPr>
        <p:spPr/>
        <p:txBody>
          <a:bodyPr>
            <a:normAutofit fontScale="90000"/>
          </a:bodyPr>
          <a:lstStyle/>
          <a:p>
            <a:r>
              <a:rPr lang="fr-CA">
                <a:latin typeface="Calibri" charset="0"/>
                <a:ea typeface="ＭＳ Ｐゴシック" charset="0"/>
                <a:cs typeface="ＭＳ Ｐゴシック" charset="0"/>
              </a:rPr>
              <a:t>La conception canadienne de l’Alliance</a:t>
            </a:r>
          </a:p>
        </p:txBody>
      </p:sp>
      <p:sp>
        <p:nvSpPr>
          <p:cNvPr id="25603" name="Espace réservé du contenu 2"/>
          <p:cNvSpPr>
            <a:spLocks noGrp="1"/>
          </p:cNvSpPr>
          <p:nvPr>
            <p:ph sz="half" idx="1"/>
            <p:custDataLst>
              <p:tags r:id="rId2"/>
            </p:custDataLst>
          </p:nvPr>
        </p:nvSpPr>
        <p:spPr/>
        <p:txBody>
          <a:bodyPr/>
          <a:lstStyle/>
          <a:p>
            <a:r>
              <a:rPr lang="fr-CA">
                <a:latin typeface="Calibri" charset="0"/>
                <a:ea typeface="ＭＳ Ｐゴシック" charset="0"/>
                <a:cs typeface="ＭＳ Ｐゴシック" charset="0"/>
              </a:rPr>
              <a:t>Discours d’Escott Reid (1947)</a:t>
            </a:r>
          </a:p>
          <a:p>
            <a:r>
              <a:rPr lang="fr-CA">
                <a:latin typeface="Calibri" charset="0"/>
                <a:ea typeface="ＭＳ Ｐゴシック" charset="0"/>
                <a:cs typeface="ＭＳ Ｐゴシック" charset="0"/>
              </a:rPr>
              <a:t>Projet de communauté Atlantique</a:t>
            </a:r>
          </a:p>
          <a:p>
            <a:r>
              <a:rPr lang="fr-CA">
                <a:latin typeface="Calibri" charset="0"/>
                <a:ea typeface="ＭＳ Ｐゴシック" charset="0"/>
                <a:cs typeface="ＭＳ Ｐゴシック" charset="0"/>
              </a:rPr>
              <a:t>Conception élargie de la sécurité (sécurité coopérative)</a:t>
            </a:r>
          </a:p>
          <a:p>
            <a:r>
              <a:rPr lang="fr-CA">
                <a:latin typeface="Calibri" charset="0"/>
                <a:ea typeface="ＭＳ Ｐゴシック" charset="0"/>
                <a:cs typeface="ＭＳ Ｐゴシック" charset="0"/>
              </a:rPr>
              <a:t>Déceptions… </a:t>
            </a:r>
          </a:p>
          <a:p>
            <a:endParaRPr lang="fr-CA">
              <a:latin typeface="Calibri" charset="0"/>
              <a:ea typeface="ＭＳ Ｐゴシック" charset="0"/>
              <a:cs typeface="ＭＳ Ｐゴシック" charset="0"/>
            </a:endParaRPr>
          </a:p>
        </p:txBody>
      </p:sp>
      <p:pic>
        <p:nvPicPr>
          <p:cNvPr id="25604" name="Espace réservé du contenu 4" descr="reid.jpg"/>
          <p:cNvPicPr>
            <a:picLocks noGrp="1" noChangeAspect="1"/>
          </p:cNvPicPr>
          <p:nvPr>
            <p:ph sz="half" idx="2"/>
            <p:custDataLst>
              <p:tags r:id="rId3"/>
            </p:custDataLst>
          </p:nvPr>
        </p:nvPicPr>
        <p:blipFill>
          <a:blip r:embed="rId5">
            <a:extLst>
              <a:ext uri="{28A0092B-C50C-407E-A947-70E740481C1C}">
                <a14:useLocalDpi xmlns="" xmlns:a14="http://schemas.microsoft.com/office/drawing/2010/main" xmlns:mv="urn:schemas-microsoft-com:mac:vml" xmlns:mc="http://schemas.openxmlformats.org/markup-compatibility/2006" val="0"/>
              </a:ext>
            </a:extLst>
          </a:blip>
          <a:srcRect l="-12839" r="-12839"/>
          <a:stretch>
            <a:fillRect/>
          </a:stretch>
        </p:blip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223</TotalTime>
  <Words>380</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Thème Office</vt:lpstr>
      <vt:lpstr>L’Organisation du Traité de l’Atlantique Nord (OTAN) et la crise en Ukraine  Montréal, 8 octobre 2014 </vt:lpstr>
      <vt:lpstr>Qu’est-ce qu’une alliance?</vt:lpstr>
      <vt:lpstr>Les alternatives</vt:lpstr>
      <vt:lpstr>Les précédents</vt:lpstr>
      <vt:lpstr>L’Alliance atlantique</vt:lpstr>
      <vt:lpstr>Pays membres de l’OTAN (28)</vt:lpstr>
      <vt:lpstr>L’Organisation du Traité (OTAN)</vt:lpstr>
      <vt:lpstr>Les missions de l’OTAN :  (1) La guerre froide </vt:lpstr>
      <vt:lpstr>La conception canadienne de l’Alliance</vt:lpstr>
      <vt:lpstr>Les grands débats de l’Alliance après la guerre froide</vt:lpstr>
      <vt:lpstr>Les missions de l’OTAN :  (2) Après-guerre froide</vt:lpstr>
      <vt:lpstr>Le « gendarme du monde »</vt:lpstr>
      <vt:lpstr>Géopolitique de l’Alliance</vt:lpstr>
      <vt:lpstr>Sommet du Pays de Galles (sept. 2014)</vt:lpstr>
      <vt:lpstr>Minorités russes des pays baltes</vt:lpstr>
    </vt:vector>
  </TitlesOfParts>
  <Company>Enap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L’Organisation du Traité de l’Atlantique Nord (OTAN et la crise en Ukraine  Montréal, 8 octobre 2014 </dc:title>
  <dc:creator>Stéphane Roussel</dc:creator>
  <cp:lastModifiedBy>lise</cp:lastModifiedBy>
  <cp:revision>12</cp:revision>
  <dcterms:created xsi:type="dcterms:W3CDTF">2014-10-08T13:42:09Z</dcterms:created>
  <dcterms:modified xsi:type="dcterms:W3CDTF">2014-10-10T17:52:31Z</dcterms:modified>
</cp:coreProperties>
</file>